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6C036-0C7F-40EB-9913-ECC621B211C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134075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6C036-0C7F-40EB-9913-ECC621B211C7}"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361682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6C036-0C7F-40EB-9913-ECC621B211C7}"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425460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6C036-0C7F-40EB-9913-ECC621B211C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78102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6C036-0C7F-40EB-9913-ECC621B211C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382656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896C036-0C7F-40EB-9913-ECC621B211C7}" type="datetimeFigureOut">
              <a:rPr lang="en-US" smtClean="0"/>
              <a:t>8/9/2023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348279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896C036-0C7F-40EB-9913-ECC621B211C7}" type="datetimeFigureOut">
              <a:rPr lang="en-US" smtClean="0"/>
              <a:t>8/9/2023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423111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896C036-0C7F-40EB-9913-ECC621B211C7}" type="datetimeFigureOut">
              <a:rPr lang="en-US" smtClean="0"/>
              <a:t>8/9/2023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252060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96C036-0C7F-40EB-9913-ECC621B211C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110514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896C036-0C7F-40EB-9913-ECC621B211C7}" type="datetimeFigureOut">
              <a:rPr lang="en-US" smtClean="0"/>
              <a:t>8/9/2023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328343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896C036-0C7F-40EB-9913-ECC621B211C7}" type="datetimeFigureOut">
              <a:rPr lang="en-US" smtClean="0"/>
              <a:t>8/9/2023</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645F161C-6A54-46D3-B762-151D61C29495}" type="slidenum">
              <a:rPr lang="en-US" smtClean="0"/>
              <a:t>‹#›</a:t>
            </a:fld>
            <a:endParaRPr lang="en-US"/>
          </a:p>
        </p:txBody>
      </p:sp>
    </p:spTree>
    <p:extLst>
      <p:ext uri="{BB962C8B-B14F-4D97-AF65-F5344CB8AC3E}">
        <p14:creationId xmlns:p14="http://schemas.microsoft.com/office/powerpoint/2010/main" val="122553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896C036-0C7F-40EB-9913-ECC621B211C7}" type="datetimeFigureOut">
              <a:rPr lang="en-US" smtClean="0"/>
              <a:t>8/9/2023</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645F161C-6A54-46D3-B762-151D61C29495}" type="slidenum">
              <a:rPr lang="en-US" smtClean="0"/>
              <a:t>‹#›</a:t>
            </a:fld>
            <a:endParaRPr lang="en-US"/>
          </a:p>
        </p:txBody>
      </p:sp>
    </p:spTree>
    <p:extLst>
      <p:ext uri="{BB962C8B-B14F-4D97-AF65-F5344CB8AC3E}">
        <p14:creationId xmlns:p14="http://schemas.microsoft.com/office/powerpoint/2010/main" val="1883538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alogue board showing flight information">
            <a:extLst>
              <a:ext uri="{FF2B5EF4-FFF2-40B4-BE49-F238E27FC236}">
                <a16:creationId xmlns:a16="http://schemas.microsoft.com/office/drawing/2014/main" id="{C5F4FA9A-54A3-1E77-B465-EE88CAD607AD}"/>
              </a:ext>
            </a:extLst>
          </p:cNvPr>
          <p:cNvPicPr>
            <a:picLocks noChangeAspect="1"/>
          </p:cNvPicPr>
          <p:nvPr/>
        </p:nvPicPr>
        <p:blipFill rotWithShape="1">
          <a:blip r:embed="rId2">
            <a:duotone>
              <a:schemeClr val="accent1">
                <a:shade val="45000"/>
                <a:satMod val="135000"/>
              </a:schemeClr>
              <a:prstClr val="white"/>
            </a:duotone>
          </a:blip>
          <a:srcRect r="11021" b="-2"/>
          <a:stretch/>
        </p:blipFill>
        <p:spPr>
          <a:xfrm>
            <a:off x="20" y="-1"/>
            <a:ext cx="9141694" cy="6858000"/>
          </a:xfrm>
          <a:prstGeom prst="rect">
            <a:avLst/>
          </a:prstGeom>
        </p:spPr>
      </p:pic>
      <p:sp>
        <p:nvSpPr>
          <p:cNvPr id="11" name="Rectangle 10">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ctrTitle"/>
          </p:nvPr>
        </p:nvSpPr>
        <p:spPr>
          <a:xfrm>
            <a:off x="482600" y="1298448"/>
            <a:ext cx="2763802" cy="3255264"/>
          </a:xfrm>
        </p:spPr>
        <p:txBody>
          <a:bodyPr>
            <a:normAutofit/>
          </a:bodyPr>
          <a:lstStyle/>
          <a:p>
            <a:r>
              <a:rPr lang="en-US" sz="4100"/>
              <a:t>Brief History of English Prose Fiction</a:t>
            </a:r>
            <a:br>
              <a:rPr lang="en-US" sz="4100"/>
            </a:br>
            <a:endParaRPr lang="en-US" sz="4100"/>
          </a:p>
        </p:txBody>
      </p:sp>
      <p:sp>
        <p:nvSpPr>
          <p:cNvPr id="3" name="Subtitle 2"/>
          <p:cNvSpPr>
            <a:spLocks noGrp="1"/>
          </p:cNvSpPr>
          <p:nvPr>
            <p:ph type="subTitle" idx="1"/>
          </p:nvPr>
        </p:nvSpPr>
        <p:spPr>
          <a:xfrm>
            <a:off x="482600" y="4670246"/>
            <a:ext cx="2763802" cy="914400"/>
          </a:xfrm>
        </p:spPr>
        <p:txBody>
          <a:bodyPr>
            <a:normAutofit/>
          </a:bodyPr>
          <a:lstStyle/>
          <a:p>
            <a:r>
              <a:rPr lang="en-US" sz="1700"/>
              <a:t>DR. NIRMALA S. PADMAVAT</a:t>
            </a:r>
          </a:p>
          <a:p>
            <a:r>
              <a:rPr lang="en-US" sz="1700"/>
              <a:t>BA FY NOTES</a:t>
            </a:r>
          </a:p>
          <a:p>
            <a:endParaRPr lang="en-US" sz="1700"/>
          </a:p>
        </p:txBody>
      </p:sp>
      <p:sp>
        <p:nvSpPr>
          <p:cNvPr id="13" name="Rectangle 12">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9370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761999"/>
            <a:ext cx="566470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4" name="Title 3">
            <a:extLst>
              <a:ext uri="{FF2B5EF4-FFF2-40B4-BE49-F238E27FC236}">
                <a16:creationId xmlns:a16="http://schemas.microsoft.com/office/drawing/2014/main" id="{F1A74C2F-F4B9-41BD-255F-BD9A627D727B}"/>
              </a:ext>
            </a:extLst>
          </p:cNvPr>
          <p:cNvSpPr>
            <a:spLocks noGrp="1"/>
          </p:cNvSpPr>
          <p:nvPr>
            <p:ph type="ctrTitle"/>
          </p:nvPr>
        </p:nvSpPr>
        <p:spPr>
          <a:xfrm>
            <a:off x="3790561" y="1298448"/>
            <a:ext cx="4551053" cy="3255264"/>
          </a:xfrm>
        </p:spPr>
        <p:txBody>
          <a:bodyPr>
            <a:normAutofit/>
          </a:bodyPr>
          <a:lstStyle/>
          <a:p>
            <a:r>
              <a:rPr lang="en-GB" dirty="0"/>
              <a:t>Thank you!</a:t>
            </a:r>
            <a:endParaRPr lang="en-IN" dirty="0"/>
          </a:p>
        </p:txBody>
      </p:sp>
      <p:sp>
        <p:nvSpPr>
          <p:cNvPr id="15" name="Rectangle 14">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8" name="Graphic 7" descr="Handshake">
            <a:extLst>
              <a:ext uri="{FF2B5EF4-FFF2-40B4-BE49-F238E27FC236}">
                <a16:creationId xmlns:a16="http://schemas.microsoft.com/office/drawing/2014/main" id="{9AE4B6EC-B3B5-B68A-1FBB-19CA73FEA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132" y="2128080"/>
            <a:ext cx="2593687" cy="2593687"/>
          </a:xfrm>
          <a:prstGeom prst="rect">
            <a:avLst/>
          </a:prstGeom>
        </p:spPr>
      </p:pic>
    </p:spTree>
    <p:extLst>
      <p:ext uri="{BB962C8B-B14F-4D97-AF65-F5344CB8AC3E}">
        <p14:creationId xmlns:p14="http://schemas.microsoft.com/office/powerpoint/2010/main" val="421631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200565" y="1087374"/>
            <a:ext cx="6737617" cy="1000978"/>
          </a:xfrm>
        </p:spPr>
        <p:txBody>
          <a:bodyPr>
            <a:normAutofit/>
          </a:bodyPr>
          <a:lstStyle/>
          <a:p>
            <a:r>
              <a:rPr lang="en-US" dirty="0"/>
              <a:t>Introduction </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200564" y="2535446"/>
            <a:ext cx="6737617" cy="3554457"/>
          </a:xfrm>
        </p:spPr>
        <p:txBody>
          <a:bodyPr>
            <a:normAutofit/>
          </a:bodyPr>
          <a:lstStyle/>
          <a:p>
            <a:r>
              <a:rPr lang="en-US">
                <a:solidFill>
                  <a:schemeClr val="tx1"/>
                </a:solidFill>
              </a:rPr>
              <a:t>English prose fiction, a captivating literary form, weaves intricate narratives through the medium of prose, allowing writers to craft stories that span genres, explore human emotions, and delve into the complexities of the human experience. With roots dating back to ancient times, prose fiction gradually evolved to become a dominant mode of storytelling in the English literary tradition.</a:t>
            </a:r>
          </a:p>
          <a:p>
            <a:r>
              <a:rPr lang="en-US">
                <a:solidFill>
                  <a:schemeClr val="tx1"/>
                </a:solidFill>
              </a:rPr>
              <a:t>Prose fiction is characterized by its use of ordinary language, employing sentences and paragraphs to convey intricate plots, multifaceted characters, and vivid settings. Unlike poetry, which often relies on rhythm and meter, prose fiction prioritizes narrative depth and exploration of the human psyche.</a:t>
            </a:r>
          </a:p>
          <a:p>
            <a:endParaRPr lang="en-US">
              <a:solidFill>
                <a:schemeClr val="tx1"/>
              </a:solidFill>
            </a:endParaRPr>
          </a:p>
        </p:txBody>
      </p:sp>
    </p:spTree>
    <p:extLst>
      <p:ext uri="{BB962C8B-B14F-4D97-AF65-F5344CB8AC3E}">
        <p14:creationId xmlns:p14="http://schemas.microsoft.com/office/powerpoint/2010/main" val="340986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title"/>
          </p:nvPr>
        </p:nvSpPr>
        <p:spPr>
          <a:xfrm>
            <a:off x="1154337" y="864108"/>
            <a:ext cx="2305435" cy="5120639"/>
          </a:xfrm>
        </p:spPr>
        <p:txBody>
          <a:bodyPr>
            <a:normAutofit/>
          </a:bodyPr>
          <a:lstStyle/>
          <a:p>
            <a:pPr algn="r"/>
            <a:r>
              <a:rPr lang="en-US">
                <a:solidFill>
                  <a:schemeClr val="tx1">
                    <a:lumMod val="85000"/>
                    <a:lumOff val="15000"/>
                  </a:schemeClr>
                </a:solidFill>
              </a:rPr>
              <a:t>Early Origins (16th - 17th centuries)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66921" y="864108"/>
            <a:ext cx="4433008" cy="5120640"/>
          </a:xfrm>
        </p:spPr>
        <p:txBody>
          <a:bodyPr>
            <a:normAutofit/>
          </a:bodyPr>
          <a:lstStyle/>
          <a:p>
            <a:pPr lvl="0"/>
            <a:r>
              <a:rPr lang="en-US" dirty="0"/>
              <a:t>The roots of English prose fiction can be traced back to the 16th and 17th centuries. During this period, the English novel emerged as a distinct literary form. Notable early works include Thomas More's "Utopia" (1516) and Miguel de Cervantes' "Don Quixote" (1605 and 1615), which is considered one of the first modern novels, despite being written in Spanish.</a:t>
            </a:r>
          </a:p>
          <a:p>
            <a:endParaRPr lang="en-US"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98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200565" y="1087374"/>
            <a:ext cx="6737617" cy="1000978"/>
          </a:xfrm>
        </p:spPr>
        <p:txBody>
          <a:bodyPr>
            <a:normAutofit/>
          </a:bodyPr>
          <a:lstStyle/>
          <a:p>
            <a:r>
              <a:rPr lang="en-US" dirty="0"/>
              <a:t>The Rise of the English Novel (18th century)</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200564" y="2535446"/>
            <a:ext cx="6737617" cy="3554457"/>
          </a:xfrm>
        </p:spPr>
        <p:txBody>
          <a:bodyPr>
            <a:normAutofit/>
          </a:bodyPr>
          <a:lstStyle/>
          <a:p>
            <a:pPr lvl="0"/>
            <a:r>
              <a:rPr lang="en-US">
                <a:solidFill>
                  <a:schemeClr val="tx1"/>
                </a:solidFill>
              </a:rPr>
              <a:t>The 18th century witnessed a significant rise in the popularity of the English novel. Novels were written in a realistic and accessible prose style, often exploring the everyday lives and experiences of ordinary people. Some notable works from this era include Daniel Defoe's "Robinson Crusoe" (1719), Samuel Richardson's "Pamela" (1740), and Henry Fielding's "Tom Jones" (1749).</a:t>
            </a:r>
          </a:p>
          <a:p>
            <a:endParaRPr lang="en-US">
              <a:solidFill>
                <a:schemeClr val="tx1"/>
              </a:solidFill>
            </a:endParaRPr>
          </a:p>
        </p:txBody>
      </p:sp>
    </p:spTree>
    <p:extLst>
      <p:ext uri="{BB962C8B-B14F-4D97-AF65-F5344CB8AC3E}">
        <p14:creationId xmlns:p14="http://schemas.microsoft.com/office/powerpoint/2010/main" val="282642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7"/>
            <a:ext cx="2210611" cy="4601183"/>
          </a:xfrm>
        </p:spPr>
        <p:txBody>
          <a:bodyPr>
            <a:normAutofit/>
          </a:bodyPr>
          <a:lstStyle/>
          <a:p>
            <a:r>
              <a:rPr lang="en-US" dirty="0"/>
              <a:t>The Romantic Period (late 18th - early 19th centuries)</a:t>
            </a:r>
          </a:p>
        </p:txBody>
      </p:sp>
      <p:sp>
        <p:nvSpPr>
          <p:cNvPr id="3" name="Content Placeholder 2"/>
          <p:cNvSpPr>
            <a:spLocks noGrp="1"/>
          </p:cNvSpPr>
          <p:nvPr>
            <p:ph idx="1"/>
          </p:nvPr>
        </p:nvSpPr>
        <p:spPr>
          <a:xfrm>
            <a:off x="2901950" y="864108"/>
            <a:ext cx="2689418" cy="5120640"/>
          </a:xfrm>
        </p:spPr>
        <p:txBody>
          <a:bodyPr>
            <a:normAutofit/>
          </a:bodyPr>
          <a:lstStyle/>
          <a:p>
            <a:pPr lvl="0"/>
            <a:r>
              <a:rPr lang="en-US" dirty="0"/>
              <a:t>The Romantic period saw a shift towards more emotional and imaginative storytelling. The novelists of this era, such as Jane Austen ("Pride and Prejudice," 1813) and Sir Walter Scott ("Ivanhoe," 1819), explored themes of love, nature, and individualism, reflecting the changing social and political landscape of the time.</a:t>
            </a:r>
          </a:p>
          <a:p>
            <a:endParaRPr lang="en-US" dirty="0"/>
          </a:p>
        </p:txBody>
      </p:sp>
      <p:pic>
        <p:nvPicPr>
          <p:cNvPr id="16" name="Graphic 15" descr="History">
            <a:extLst>
              <a:ext uri="{FF2B5EF4-FFF2-40B4-BE49-F238E27FC236}">
                <a16:creationId xmlns:a16="http://schemas.microsoft.com/office/drawing/2014/main" id="{D552A00D-7CBF-51E3-330A-70EEB322E9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3590" y="2125980"/>
            <a:ext cx="2606040" cy="2606040"/>
          </a:xfrm>
          <a:prstGeom prst="rect">
            <a:avLst/>
          </a:prstGeom>
        </p:spPr>
      </p:pic>
    </p:spTree>
    <p:extLst>
      <p:ext uri="{BB962C8B-B14F-4D97-AF65-F5344CB8AC3E}">
        <p14:creationId xmlns:p14="http://schemas.microsoft.com/office/powerpoint/2010/main" val="411082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title"/>
          </p:nvPr>
        </p:nvSpPr>
        <p:spPr>
          <a:xfrm>
            <a:off x="370695" y="1683144"/>
            <a:ext cx="2081191" cy="3491712"/>
          </a:xfrm>
        </p:spPr>
        <p:txBody>
          <a:bodyPr>
            <a:normAutofit/>
          </a:bodyPr>
          <a:lstStyle/>
          <a:p>
            <a:r>
              <a:rPr lang="en-US" dirty="0"/>
              <a:t>The Victorian Era (mid 19th century)</a:t>
            </a:r>
          </a:p>
        </p:txBody>
      </p:sp>
      <p:sp>
        <p:nvSpPr>
          <p:cNvPr id="3" name="Content Placeholder 2"/>
          <p:cNvSpPr>
            <a:spLocks noGrp="1"/>
          </p:cNvSpPr>
          <p:nvPr>
            <p:ph idx="1"/>
          </p:nvPr>
        </p:nvSpPr>
        <p:spPr>
          <a:xfrm>
            <a:off x="3271204" y="1683143"/>
            <a:ext cx="4970533" cy="3491713"/>
          </a:xfrm>
        </p:spPr>
        <p:txBody>
          <a:bodyPr>
            <a:normAutofit/>
          </a:bodyPr>
          <a:lstStyle/>
          <a:p>
            <a:pPr lvl="0"/>
            <a:r>
              <a:rPr lang="en-US" dirty="0"/>
              <a:t>The Victorian era was a prolific period for English prose fiction, with novels becoming a dominant form of popular entertainment. Charles Dickens, known for works like "Oliver Twist" (1838) and "Great Expectations" (1861), portrayed the social issues and hardships faced by the lower classes. Other prominent authors of the time include the </a:t>
            </a:r>
            <a:r>
              <a:rPr lang="en-US" dirty="0" err="1"/>
              <a:t>Brontë</a:t>
            </a:r>
            <a:r>
              <a:rPr lang="en-US" dirty="0"/>
              <a:t> sisters (Charlotte, Emily, and Anne) with novels such as "Jane Eyre" (1847) and "Wuthering Heights" (1847).</a:t>
            </a:r>
          </a:p>
          <a:p>
            <a:endParaRPr lang="en-US"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204177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200565" y="1087374"/>
            <a:ext cx="6737617" cy="1000978"/>
          </a:xfrm>
        </p:spPr>
        <p:txBody>
          <a:bodyPr>
            <a:normAutofit/>
          </a:bodyPr>
          <a:lstStyle/>
          <a:p>
            <a:endParaRPr lang="en-US"/>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200564" y="2535446"/>
            <a:ext cx="6737617" cy="3554457"/>
          </a:xfrm>
        </p:spPr>
        <p:txBody>
          <a:bodyPr>
            <a:normAutofit/>
          </a:bodyPr>
          <a:lstStyle/>
          <a:p>
            <a:pPr lvl="0"/>
            <a:r>
              <a:rPr lang="en-US">
                <a:solidFill>
                  <a:schemeClr val="tx1"/>
                </a:solidFill>
              </a:rPr>
              <a:t>Modernism (early 20th century): The early 20th century witnessed the emergence of modernist literature, which challenged traditional storytelling conventions. Authors like Virginia Woolf ("Mrs. Dalloway," 1925) and James Joyce ("Ulysses," 1922) experimented with narrative structures and stream-of-consciousness techniques.</a:t>
            </a:r>
          </a:p>
          <a:p>
            <a:endParaRPr lang="en-US">
              <a:solidFill>
                <a:schemeClr val="tx1"/>
              </a:solidFill>
            </a:endParaRPr>
          </a:p>
        </p:txBody>
      </p:sp>
    </p:spTree>
    <p:extLst>
      <p:ext uri="{BB962C8B-B14F-4D97-AF65-F5344CB8AC3E}">
        <p14:creationId xmlns:p14="http://schemas.microsoft.com/office/powerpoint/2010/main" val="231986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book pages">
            <a:extLst>
              <a:ext uri="{FF2B5EF4-FFF2-40B4-BE49-F238E27FC236}">
                <a16:creationId xmlns:a16="http://schemas.microsoft.com/office/drawing/2014/main" id="{746FBC13-F3CC-F046-EE38-0C766EDEEE7A}"/>
              </a:ext>
            </a:extLst>
          </p:cNvPr>
          <p:cNvPicPr>
            <a:picLocks noChangeAspect="1"/>
          </p:cNvPicPr>
          <p:nvPr/>
        </p:nvPicPr>
        <p:blipFill rotWithShape="1">
          <a:blip r:embed="rId2">
            <a:duotone>
              <a:schemeClr val="bg2">
                <a:shade val="45000"/>
                <a:satMod val="135000"/>
              </a:schemeClr>
              <a:prstClr val="white"/>
            </a:duotone>
            <a:alphaModFix amt="25000"/>
          </a:blip>
          <a:srcRect r="25"/>
          <a:stretch/>
        </p:blipFill>
        <p:spPr>
          <a:xfrm>
            <a:off x="20" y="1"/>
            <a:ext cx="9141694"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title"/>
          </p:nvPr>
        </p:nvSpPr>
        <p:spPr>
          <a:xfrm>
            <a:off x="189689" y="1123837"/>
            <a:ext cx="2210611" cy="4601183"/>
          </a:xfrm>
        </p:spPr>
        <p:txBody>
          <a:bodyPr>
            <a:normAutofit/>
          </a:bodyPr>
          <a:lstStyle/>
          <a:p>
            <a:r>
              <a:rPr lang="en-US" dirty="0"/>
              <a:t>The 20th Century and Beyond</a:t>
            </a:r>
          </a:p>
        </p:txBody>
      </p:sp>
      <p:sp>
        <p:nvSpPr>
          <p:cNvPr id="3" name="Content Placeholder 2"/>
          <p:cNvSpPr>
            <a:spLocks noGrp="1"/>
          </p:cNvSpPr>
          <p:nvPr>
            <p:ph idx="1"/>
          </p:nvPr>
        </p:nvSpPr>
        <p:spPr>
          <a:xfrm>
            <a:off x="2901951" y="864108"/>
            <a:ext cx="5486400" cy="5120640"/>
          </a:xfrm>
        </p:spPr>
        <p:txBody>
          <a:bodyPr>
            <a:normAutofit/>
          </a:bodyPr>
          <a:lstStyle/>
          <a:p>
            <a:pPr lvl="0"/>
            <a:r>
              <a:rPr lang="en-US" dirty="0"/>
              <a:t>The 20th century saw a vast diversification of English prose fiction, with numerous genres and styles emerging. Mystery, science fiction, fantasy, and postmodernist novels gained popularity. Prominent authors like George Orwell ("1984," 1949), J.R.R. Tolkien ("The Lord of the Rings," 1954-1955), and Margaret Atwood ("The Handmaid's Tale," 1985) made significant contributions to the world of fiction.</a:t>
            </a:r>
          </a:p>
          <a:p>
            <a:endParaRPr lang="en-US" dirty="0"/>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296091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uster of books">
            <a:extLst>
              <a:ext uri="{FF2B5EF4-FFF2-40B4-BE49-F238E27FC236}">
                <a16:creationId xmlns:a16="http://schemas.microsoft.com/office/drawing/2014/main" id="{4B91FBB7-BE39-38FF-7FD2-BEB33524FB4A}"/>
              </a:ext>
            </a:extLst>
          </p:cNvPr>
          <p:cNvPicPr>
            <a:picLocks noChangeAspect="1"/>
          </p:cNvPicPr>
          <p:nvPr/>
        </p:nvPicPr>
        <p:blipFill rotWithShape="1">
          <a:blip r:embed="rId2">
            <a:duotone>
              <a:schemeClr val="bg2">
                <a:shade val="45000"/>
                <a:satMod val="135000"/>
              </a:schemeClr>
              <a:prstClr val="white"/>
            </a:duotone>
            <a:alphaModFix amt="25000"/>
          </a:blip>
          <a:srcRect r="16020" b="-1"/>
          <a:stretch/>
        </p:blipFill>
        <p:spPr>
          <a:xfrm>
            <a:off x="20" y="1"/>
            <a:ext cx="9141694"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title"/>
          </p:nvPr>
        </p:nvSpPr>
        <p:spPr>
          <a:xfrm>
            <a:off x="189689" y="1123837"/>
            <a:ext cx="2210611" cy="4601183"/>
          </a:xfrm>
        </p:spPr>
        <p:txBody>
          <a:bodyPr>
            <a:normAutofit/>
          </a:bodyPr>
          <a:lstStyle/>
          <a:p>
            <a:r>
              <a:rPr lang="en-US"/>
              <a:t>Conclusion</a:t>
            </a:r>
          </a:p>
        </p:txBody>
      </p:sp>
      <p:sp>
        <p:nvSpPr>
          <p:cNvPr id="3" name="Content Placeholder 2"/>
          <p:cNvSpPr>
            <a:spLocks noGrp="1"/>
          </p:cNvSpPr>
          <p:nvPr>
            <p:ph idx="1"/>
          </p:nvPr>
        </p:nvSpPr>
        <p:spPr>
          <a:xfrm>
            <a:off x="2901951" y="864108"/>
            <a:ext cx="5486400" cy="5120640"/>
          </a:xfrm>
        </p:spPr>
        <p:txBody>
          <a:bodyPr>
            <a:normAutofit/>
          </a:bodyPr>
          <a:lstStyle/>
          <a:p>
            <a:r>
              <a:rPr lang="en-US" dirty="0"/>
              <a:t>Today, English prose fiction continues to flourish, with an ever-expanding array of voices and narratives, reflecting the complexities and diversity of the modern world. It remains a vital and evolving form of literary expression, capturing the imaginations of readers worldwide. </a:t>
            </a:r>
          </a:p>
          <a:p>
            <a:endParaRPr lang="en-US" dirty="0"/>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308718166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16</TotalTime>
  <Words>649</Words>
  <Application>Microsoft Office PowerPoint</Application>
  <PresentationFormat>On-screen Show (4:3)</PresentationFormat>
  <Paragraphs>20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Corbel</vt:lpstr>
      <vt:lpstr>Wingdings 2</vt:lpstr>
      <vt:lpstr>Frame</vt:lpstr>
      <vt:lpstr>Brief History of English Prose Fiction </vt:lpstr>
      <vt:lpstr>Introduction </vt:lpstr>
      <vt:lpstr>Early Origins (16th - 17th centuries)</vt:lpstr>
      <vt:lpstr>The Rise of the English Novel (18th century)</vt:lpstr>
      <vt:lpstr>The Romantic Period (late 18th - early 19th centuries)</vt:lpstr>
      <vt:lpstr>The Victorian Era (mid 19th century)</vt:lpstr>
      <vt:lpstr>PowerPoint Presentation</vt:lpstr>
      <vt:lpstr>The 20th Century and Beyond</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History of English Prose Fiction</dc:title>
  <dc:creator>kishore nakhate</dc:creator>
  <cp:lastModifiedBy>meghana joshi</cp:lastModifiedBy>
  <cp:revision>3</cp:revision>
  <dcterms:created xsi:type="dcterms:W3CDTF">2023-08-09T05:36:02Z</dcterms:created>
  <dcterms:modified xsi:type="dcterms:W3CDTF">2023-08-09T18:24:03Z</dcterms:modified>
</cp:coreProperties>
</file>